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05" r:id="rId1"/>
  </p:sldMasterIdLst>
  <p:notesMasterIdLst>
    <p:notesMasterId r:id="rId32"/>
  </p:notesMasterIdLst>
  <p:handoutMasterIdLst>
    <p:handoutMasterId r:id="rId33"/>
  </p:handoutMasterIdLst>
  <p:sldIdLst>
    <p:sldId id="367" r:id="rId2"/>
    <p:sldId id="337" r:id="rId3"/>
    <p:sldId id="363" r:id="rId4"/>
    <p:sldId id="347" r:id="rId5"/>
    <p:sldId id="365" r:id="rId6"/>
    <p:sldId id="327" r:id="rId7"/>
    <p:sldId id="368" r:id="rId8"/>
    <p:sldId id="350" r:id="rId9"/>
    <p:sldId id="369" r:id="rId10"/>
    <p:sldId id="370" r:id="rId11"/>
    <p:sldId id="371" r:id="rId12"/>
    <p:sldId id="372" r:id="rId13"/>
    <p:sldId id="373" r:id="rId14"/>
    <p:sldId id="374" r:id="rId15"/>
    <p:sldId id="375" r:id="rId16"/>
    <p:sldId id="376" r:id="rId17"/>
    <p:sldId id="380" r:id="rId18"/>
    <p:sldId id="377" r:id="rId19"/>
    <p:sldId id="378" r:id="rId20"/>
    <p:sldId id="379" r:id="rId21"/>
    <p:sldId id="381" r:id="rId22"/>
    <p:sldId id="382" r:id="rId23"/>
    <p:sldId id="383" r:id="rId24"/>
    <p:sldId id="384" r:id="rId25"/>
    <p:sldId id="385" r:id="rId26"/>
    <p:sldId id="386" r:id="rId27"/>
    <p:sldId id="387" r:id="rId28"/>
    <p:sldId id="388" r:id="rId29"/>
    <p:sldId id="389" r:id="rId30"/>
    <p:sldId id="390" r:id="rId3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09" autoAdjust="0"/>
    <p:restoredTop sz="94688" autoAdjust="0"/>
  </p:normalViewPr>
  <p:slideViewPr>
    <p:cSldViewPr>
      <p:cViewPr>
        <p:scale>
          <a:sx n="75" d="100"/>
          <a:sy n="75" d="100"/>
        </p:scale>
        <p:origin x="-108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44;\univer%20darslarim\phd\diss%203\jadvallar\GDP%20Current%20PPP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44;\univer%20darslarim\phd\diss%203\jadvallar\GDP%20Current%20PPP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44;\univer%20darslarim\phd\diss%203\jadvallar\GDP%20Current%20PPP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44;\univer%20darslarim\phd\diss%203\jadvallar\GDP%20Current%20PPP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xVal>
            <c:numRef>
              <c:f>'[GDP Current PPP.xls]Лист1'!$F$3:$AJ$3</c:f>
              <c:numCache>
                <c:formatCode>General</c:formatCode>
                <c:ptCount val="31"/>
                <c:pt idx="0">
                  <c:v>54552548457.06472</c:v>
                </c:pt>
                <c:pt idx="1">
                  <c:v>56119910427.905182</c:v>
                </c:pt>
                <c:pt idx="2">
                  <c:v>50970163583.003098</c:v>
                </c:pt>
                <c:pt idx="3">
                  <c:v>50978227972.514618</c:v>
                </c:pt>
                <c:pt idx="4">
                  <c:v>49359354026.940804</c:v>
                </c:pt>
                <c:pt idx="5">
                  <c:v>49940821340.523285</c:v>
                </c:pt>
                <c:pt idx="6">
                  <c:v>51719760502.962273</c:v>
                </c:pt>
                <c:pt idx="7">
                  <c:v>55382114726.78524</c:v>
                </c:pt>
                <c:pt idx="8">
                  <c:v>58413686148.239639</c:v>
                </c:pt>
                <c:pt idx="9">
                  <c:v>61805118805.08828</c:v>
                </c:pt>
                <c:pt idx="10">
                  <c:v>65609968525.629753</c:v>
                </c:pt>
                <c:pt idx="11">
                  <c:v>69840889202.114258</c:v>
                </c:pt>
                <c:pt idx="12">
                  <c:v>73764621849.71434</c:v>
                </c:pt>
                <c:pt idx="13">
                  <c:v>78314664569.309891</c:v>
                </c:pt>
                <c:pt idx="14">
                  <c:v>86413775800.683426</c:v>
                </c:pt>
                <c:pt idx="15">
                  <c:v>95298354809.535263</c:v>
                </c:pt>
                <c:pt idx="16" formatCode="0">
                  <c:v>105498250452.01736</c:v>
                </c:pt>
                <c:pt idx="17" formatCode="0">
                  <c:v>118594545380.5507</c:v>
                </c:pt>
                <c:pt idx="18" formatCode="0">
                  <c:v>131817744442.50343</c:v>
                </c:pt>
                <c:pt idx="19" formatCode="0">
                  <c:v>143516120562.16867</c:v>
                </c:pt>
                <c:pt idx="20" formatCode="0">
                  <c:v>156218652806.91928</c:v>
                </c:pt>
                <c:pt idx="21" formatCode="0">
                  <c:v>171483146991.36444</c:v>
                </c:pt>
                <c:pt idx="22" formatCode="0">
                  <c:v>180491445533.3067</c:v>
                </c:pt>
                <c:pt idx="23" formatCode="0">
                  <c:v>190612221117.74429</c:v>
                </c:pt>
                <c:pt idx="24" formatCode="0">
                  <c:v>199766953604.23962</c:v>
                </c:pt>
                <c:pt idx="25" formatCode="0">
                  <c:v>209082432928.01447</c:v>
                </c:pt>
                <c:pt idx="26" formatCode="0">
                  <c:v>216467147312.94678</c:v>
                </c:pt>
                <c:pt idx="27" formatCode="0">
                  <c:v>221561015372.14807</c:v>
                </c:pt>
                <c:pt idx="28" formatCode="0">
                  <c:v>239030105442.76935</c:v>
                </c:pt>
                <c:pt idx="29" formatCode="0">
                  <c:v>257188527804.28442</c:v>
                </c:pt>
                <c:pt idx="30" formatCode="0">
                  <c:v>264751513225.3576</c:v>
                </c:pt>
              </c:numCache>
            </c:numRef>
          </c:xVal>
          <c:yVal>
            <c:numRef>
              <c:f>'[GDP Current PPP.xls]Лист1'!$F$4:$AJ$4</c:f>
              <c:numCache>
                <c:formatCode>General</c:formatCode>
                <c:ptCount val="31"/>
              </c:numCache>
            </c:numRef>
          </c:yVal>
          <c:smooth val="0"/>
        </c:ser>
        <c:ser>
          <c:idx val="1"/>
          <c:order val="1"/>
          <c:spPr>
            <a:ln w="28575">
              <a:noFill/>
            </a:ln>
          </c:spPr>
          <c:trendline>
            <c:trendlineType val="linear"/>
            <c:dispRSqr val="1"/>
            <c:dispEq val="1"/>
            <c:trendlineLbl>
              <c:layout>
                <c:manualLayout>
                  <c:x val="1.1237314085739282E-2"/>
                  <c:y val="0.41898221055701368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sz="1800"/>
                  </a:pPr>
                  <a:endParaRPr lang="ru-RU"/>
                </a:p>
              </c:txPr>
            </c:trendlineLbl>
          </c:trendline>
          <c:xVal>
            <c:numRef>
              <c:f>'[GDP Current PPP.xls]Лист1'!$F$3:$AJ$3</c:f>
              <c:numCache>
                <c:formatCode>General</c:formatCode>
                <c:ptCount val="31"/>
                <c:pt idx="0">
                  <c:v>54552548457.06472</c:v>
                </c:pt>
                <c:pt idx="1">
                  <c:v>56119910427.905182</c:v>
                </c:pt>
                <c:pt idx="2">
                  <c:v>50970163583.003098</c:v>
                </c:pt>
                <c:pt idx="3">
                  <c:v>50978227972.514618</c:v>
                </c:pt>
                <c:pt idx="4">
                  <c:v>49359354026.940804</c:v>
                </c:pt>
                <c:pt idx="5">
                  <c:v>49940821340.523285</c:v>
                </c:pt>
                <c:pt idx="6">
                  <c:v>51719760502.962273</c:v>
                </c:pt>
                <c:pt idx="7">
                  <c:v>55382114726.78524</c:v>
                </c:pt>
                <c:pt idx="8">
                  <c:v>58413686148.239639</c:v>
                </c:pt>
                <c:pt idx="9">
                  <c:v>61805118805.08828</c:v>
                </c:pt>
                <c:pt idx="10">
                  <c:v>65609968525.629753</c:v>
                </c:pt>
                <c:pt idx="11">
                  <c:v>69840889202.114258</c:v>
                </c:pt>
                <c:pt idx="12">
                  <c:v>73764621849.71434</c:v>
                </c:pt>
                <c:pt idx="13">
                  <c:v>78314664569.309891</c:v>
                </c:pt>
                <c:pt idx="14">
                  <c:v>86413775800.683426</c:v>
                </c:pt>
                <c:pt idx="15">
                  <c:v>95298354809.535263</c:v>
                </c:pt>
                <c:pt idx="16" formatCode="0">
                  <c:v>105498250452.01736</c:v>
                </c:pt>
                <c:pt idx="17" formatCode="0">
                  <c:v>118594545380.5507</c:v>
                </c:pt>
                <c:pt idx="18" formatCode="0">
                  <c:v>131817744442.50343</c:v>
                </c:pt>
                <c:pt idx="19" formatCode="0">
                  <c:v>143516120562.16867</c:v>
                </c:pt>
                <c:pt idx="20" formatCode="0">
                  <c:v>156218652806.91928</c:v>
                </c:pt>
                <c:pt idx="21" formatCode="0">
                  <c:v>171483146991.36444</c:v>
                </c:pt>
                <c:pt idx="22" formatCode="0">
                  <c:v>180491445533.3067</c:v>
                </c:pt>
                <c:pt idx="23" formatCode="0">
                  <c:v>190612221117.74429</c:v>
                </c:pt>
                <c:pt idx="24" formatCode="0">
                  <c:v>199766953604.23962</c:v>
                </c:pt>
                <c:pt idx="25" formatCode="0">
                  <c:v>209082432928.01447</c:v>
                </c:pt>
                <c:pt idx="26" formatCode="0">
                  <c:v>216467147312.94678</c:v>
                </c:pt>
                <c:pt idx="27" formatCode="0">
                  <c:v>221561015372.14807</c:v>
                </c:pt>
                <c:pt idx="28" formatCode="0">
                  <c:v>239030105442.76935</c:v>
                </c:pt>
                <c:pt idx="29" formatCode="0">
                  <c:v>257188527804.28442</c:v>
                </c:pt>
                <c:pt idx="30" formatCode="0">
                  <c:v>264751513225.3576</c:v>
                </c:pt>
              </c:numCache>
            </c:numRef>
          </c:xVal>
          <c:yVal>
            <c:numRef>
              <c:f>'[GDP Current PPP.xls]Лист1'!$F$5:$AJ$5</c:f>
              <c:numCache>
                <c:formatCode>General</c:formatCode>
                <c:ptCount val="31"/>
                <c:pt idx="0">
                  <c:v>149426293193.35327</c:v>
                </c:pt>
                <c:pt idx="1">
                  <c:v>159796148361.34143</c:v>
                </c:pt>
                <c:pt idx="2">
                  <c:v>166859341278.43524</c:v>
                </c:pt>
                <c:pt idx="3">
                  <c:v>171714389063.40698</c:v>
                </c:pt>
                <c:pt idx="4">
                  <c:v>179594119848.03745</c:v>
                </c:pt>
                <c:pt idx="5">
                  <c:v>188251944516.3945</c:v>
                </c:pt>
                <c:pt idx="6">
                  <c:v>195424431040.7955</c:v>
                </c:pt>
                <c:pt idx="7">
                  <c:v>202601126779.91721</c:v>
                </c:pt>
                <c:pt idx="8">
                  <c:v>212781190836.65036</c:v>
                </c:pt>
                <c:pt idx="9">
                  <c:v>220639956878.73007</c:v>
                </c:pt>
                <c:pt idx="10">
                  <c:v>235347920936.07458</c:v>
                </c:pt>
                <c:pt idx="11">
                  <c:v>238878600644.73639</c:v>
                </c:pt>
                <c:pt idx="12">
                  <c:v>251984858807.04205</c:v>
                </c:pt>
                <c:pt idx="13">
                  <c:v>261056984714.60355</c:v>
                </c:pt>
                <c:pt idx="14">
                  <c:v>275998555936.94409</c:v>
                </c:pt>
                <c:pt idx="15">
                  <c:v>288086851811.74658</c:v>
                </c:pt>
                <c:pt idx="16">
                  <c:v>311415088416.13721</c:v>
                </c:pt>
                <c:pt idx="17">
                  <c:v>327096105756.99249</c:v>
                </c:pt>
                <c:pt idx="18">
                  <c:v>343812802542.99976</c:v>
                </c:pt>
                <c:pt idx="19">
                  <c:v>341393192854.12054</c:v>
                </c:pt>
                <c:pt idx="20">
                  <c:v>351341906220.68652</c:v>
                </c:pt>
                <c:pt idx="21">
                  <c:v>373031463577.16266</c:v>
                </c:pt>
                <c:pt idx="22">
                  <c:v>391635006784.2605</c:v>
                </c:pt>
                <c:pt idx="23">
                  <c:v>406370494341.22754</c:v>
                </c:pt>
                <c:pt idx="24">
                  <c:v>417059741085.65759</c:v>
                </c:pt>
                <c:pt idx="25">
                  <c:v>430975998137.23615</c:v>
                </c:pt>
                <c:pt idx="26">
                  <c:v>460282766423.27051</c:v>
                </c:pt>
                <c:pt idx="27">
                  <c:v>476590426691.81909</c:v>
                </c:pt>
                <c:pt idx="28">
                  <c:v>503556884412.52649</c:v>
                </c:pt>
                <c:pt idx="29">
                  <c:v>515713331248.95404</c:v>
                </c:pt>
                <c:pt idx="30">
                  <c:v>496544223813.71771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0041856"/>
        <c:axId val="217777280"/>
      </c:scatterChart>
      <c:valAx>
        <c:axId val="210041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7777280"/>
        <c:crosses val="autoZero"/>
        <c:crossBetween val="midCat"/>
      </c:valAx>
      <c:valAx>
        <c:axId val="217777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0041856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рис 1.2а.</a:t>
            </a:r>
            <a:r>
              <a:rPr lang="ru-RU" baseline="0"/>
              <a:t> </a:t>
            </a:r>
            <a:r>
              <a:rPr lang="ru-RU"/>
              <a:t>Узбекистан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'[GDP Current PPP.xls]Лист1'!$E$3</c:f>
              <c:strCache>
                <c:ptCount val="1"/>
                <c:pt idx="0">
                  <c:v>Узбекистан</c:v>
                </c:pt>
              </c:strCache>
            </c:strRef>
          </c:tx>
          <c:spPr>
            <a:ln w="28575">
              <a:noFill/>
            </a:ln>
          </c:spPr>
          <c:xVal>
            <c:strRef>
              <c:f>'[GDP Current PPP.xls]Лист1'!$F$2:$AJ$2</c:f>
              <c:strCache>
                <c:ptCount val="3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</c:strCache>
            </c:strRef>
          </c:xVal>
          <c:yVal>
            <c:numRef>
              <c:f>'[GDP Current PPP.xls]Лист1'!$F$3:$AJ$3</c:f>
              <c:numCache>
                <c:formatCode>General</c:formatCode>
                <c:ptCount val="31"/>
                <c:pt idx="0">
                  <c:v>54552548457.06472</c:v>
                </c:pt>
                <c:pt idx="1">
                  <c:v>56119910427.905182</c:v>
                </c:pt>
                <c:pt idx="2">
                  <c:v>50970163583.003098</c:v>
                </c:pt>
                <c:pt idx="3">
                  <c:v>50978227972.514618</c:v>
                </c:pt>
                <c:pt idx="4">
                  <c:v>49359354026.940804</c:v>
                </c:pt>
                <c:pt idx="5">
                  <c:v>49940821340.523285</c:v>
                </c:pt>
                <c:pt idx="6">
                  <c:v>51719760502.962273</c:v>
                </c:pt>
                <c:pt idx="7">
                  <c:v>55382114726.78524</c:v>
                </c:pt>
                <c:pt idx="8">
                  <c:v>58413686148.239639</c:v>
                </c:pt>
                <c:pt idx="9">
                  <c:v>61805118805.08828</c:v>
                </c:pt>
                <c:pt idx="10">
                  <c:v>65609968525.629753</c:v>
                </c:pt>
                <c:pt idx="11">
                  <c:v>69840889202.114258</c:v>
                </c:pt>
                <c:pt idx="12">
                  <c:v>73764621849.71434</c:v>
                </c:pt>
                <c:pt idx="13">
                  <c:v>78314664569.309891</c:v>
                </c:pt>
                <c:pt idx="14">
                  <c:v>86413775800.683426</c:v>
                </c:pt>
                <c:pt idx="15">
                  <c:v>95298354809.535263</c:v>
                </c:pt>
                <c:pt idx="16" formatCode="0">
                  <c:v>105498250452.01736</c:v>
                </c:pt>
                <c:pt idx="17" formatCode="0">
                  <c:v>118594545380.5507</c:v>
                </c:pt>
                <c:pt idx="18" formatCode="0">
                  <c:v>131817744442.50343</c:v>
                </c:pt>
                <c:pt idx="19" formatCode="0">
                  <c:v>143516120562.16867</c:v>
                </c:pt>
                <c:pt idx="20" formatCode="0">
                  <c:v>156218652806.91928</c:v>
                </c:pt>
                <c:pt idx="21" formatCode="0">
                  <c:v>171483146991.36444</c:v>
                </c:pt>
                <c:pt idx="22" formatCode="0">
                  <c:v>180491445533.3067</c:v>
                </c:pt>
                <c:pt idx="23" formatCode="0">
                  <c:v>190612221117.74429</c:v>
                </c:pt>
                <c:pt idx="24" formatCode="0">
                  <c:v>199766953604.23962</c:v>
                </c:pt>
                <c:pt idx="25" formatCode="0">
                  <c:v>209082432928.01447</c:v>
                </c:pt>
                <c:pt idx="26" formatCode="0">
                  <c:v>216467147312.94678</c:v>
                </c:pt>
                <c:pt idx="27" formatCode="0">
                  <c:v>221561015372.14807</c:v>
                </c:pt>
                <c:pt idx="28" formatCode="0">
                  <c:v>239030105442.76935</c:v>
                </c:pt>
                <c:pt idx="29" formatCode="0">
                  <c:v>257188527804.28442</c:v>
                </c:pt>
                <c:pt idx="30" formatCode="0">
                  <c:v>264751513225.3576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4035712"/>
        <c:axId val="204893568"/>
      </c:scatterChart>
      <c:valAx>
        <c:axId val="134035712"/>
        <c:scaling>
          <c:orientation val="minMax"/>
        </c:scaling>
        <c:delete val="0"/>
        <c:axPos val="b"/>
        <c:majorTickMark val="out"/>
        <c:minorTickMark val="none"/>
        <c:tickLblPos val="nextTo"/>
        <c:crossAx val="204893568"/>
        <c:crosses val="autoZero"/>
        <c:crossBetween val="midCat"/>
      </c:valAx>
      <c:valAx>
        <c:axId val="204893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4035712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1.2б. Австрия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'[GDP Current PPP.xls]Лист1'!$E$5</c:f>
              <c:strCache>
                <c:ptCount val="1"/>
                <c:pt idx="0">
                  <c:v>Австрия</c:v>
                </c:pt>
              </c:strCache>
            </c:strRef>
          </c:tx>
          <c:spPr>
            <a:ln w="28575">
              <a:noFill/>
            </a:ln>
          </c:spPr>
          <c:yVal>
            <c:numRef>
              <c:f>'[GDP Current PPP.xls]Лист1'!$F$5:$AJ$5</c:f>
              <c:numCache>
                <c:formatCode>0</c:formatCode>
                <c:ptCount val="31"/>
                <c:pt idx="0">
                  <c:v>149426293193.35327</c:v>
                </c:pt>
                <c:pt idx="1">
                  <c:v>159796148361.34143</c:v>
                </c:pt>
                <c:pt idx="2">
                  <c:v>166859341278.43524</c:v>
                </c:pt>
                <c:pt idx="3">
                  <c:v>171714389063.40698</c:v>
                </c:pt>
                <c:pt idx="4">
                  <c:v>179594119848.03745</c:v>
                </c:pt>
                <c:pt idx="5">
                  <c:v>188251944516.3945</c:v>
                </c:pt>
                <c:pt idx="6">
                  <c:v>195424431040.7955</c:v>
                </c:pt>
                <c:pt idx="7">
                  <c:v>202601126779.91721</c:v>
                </c:pt>
                <c:pt idx="8">
                  <c:v>212781190836.65036</c:v>
                </c:pt>
                <c:pt idx="9">
                  <c:v>220639956878.73007</c:v>
                </c:pt>
                <c:pt idx="10">
                  <c:v>235347920936.07458</c:v>
                </c:pt>
                <c:pt idx="11">
                  <c:v>238878600644.73639</c:v>
                </c:pt>
                <c:pt idx="12">
                  <c:v>251984858807.04205</c:v>
                </c:pt>
                <c:pt idx="13">
                  <c:v>261056984714.60355</c:v>
                </c:pt>
                <c:pt idx="14">
                  <c:v>275998555936.94409</c:v>
                </c:pt>
                <c:pt idx="15">
                  <c:v>288086851811.74658</c:v>
                </c:pt>
                <c:pt idx="16">
                  <c:v>311415088416.13721</c:v>
                </c:pt>
                <c:pt idx="17">
                  <c:v>327096105756.99249</c:v>
                </c:pt>
                <c:pt idx="18">
                  <c:v>343812802542.99976</c:v>
                </c:pt>
                <c:pt idx="19">
                  <c:v>341393192854.12054</c:v>
                </c:pt>
                <c:pt idx="20">
                  <c:v>351341906220.68652</c:v>
                </c:pt>
                <c:pt idx="21">
                  <c:v>373031463577.16266</c:v>
                </c:pt>
                <c:pt idx="22">
                  <c:v>391635006784.2605</c:v>
                </c:pt>
                <c:pt idx="23">
                  <c:v>406370494341.22754</c:v>
                </c:pt>
                <c:pt idx="24">
                  <c:v>417059741085.65759</c:v>
                </c:pt>
                <c:pt idx="25">
                  <c:v>430975998137.23615</c:v>
                </c:pt>
                <c:pt idx="26">
                  <c:v>460282766423.27051</c:v>
                </c:pt>
                <c:pt idx="27">
                  <c:v>476590426691.81909</c:v>
                </c:pt>
                <c:pt idx="28">
                  <c:v>503556884412.52649</c:v>
                </c:pt>
                <c:pt idx="29">
                  <c:v>515713331248.95404</c:v>
                </c:pt>
                <c:pt idx="30">
                  <c:v>496544223813.71771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5041408"/>
        <c:axId val="135043328"/>
      </c:scatterChart>
      <c:valAx>
        <c:axId val="135041408"/>
        <c:scaling>
          <c:orientation val="minMax"/>
        </c:scaling>
        <c:delete val="0"/>
        <c:axPos val="b"/>
        <c:majorTickMark val="out"/>
        <c:minorTickMark val="none"/>
        <c:tickLblPos val="nextTo"/>
        <c:crossAx val="135043328"/>
        <c:crosses val="autoZero"/>
        <c:crossBetween val="midCat"/>
      </c:valAx>
      <c:valAx>
        <c:axId val="135043328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13504140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xVal>
            <c:numRef>
              <c:f>'[GDP Current PPP.xls]Лист2'!$D$5:$AG$5</c:f>
              <c:numCache>
                <c:formatCode>General</c:formatCode>
                <c:ptCount val="30"/>
                <c:pt idx="0">
                  <c:v>1.0287312328235967</c:v>
                </c:pt>
                <c:pt idx="1">
                  <c:v>0.90823672372895636</c:v>
                </c:pt>
                <c:pt idx="2">
                  <c:v>1.0001582178463757</c:v>
                </c:pt>
                <c:pt idx="3">
                  <c:v>0.96824381682221972</c:v>
                </c:pt>
                <c:pt idx="4">
                  <c:v>1.0117802861290508</c:v>
                </c:pt>
                <c:pt idx="5">
                  <c:v>1.0356209432421872</c:v>
                </c:pt>
                <c:pt idx="6">
                  <c:v>1.0708115077913636</c:v>
                </c:pt>
                <c:pt idx="7">
                  <c:v>1.05473917773653</c:v>
                </c:pt>
                <c:pt idx="8">
                  <c:v>1.0580588707968543</c:v>
                </c:pt>
                <c:pt idx="9">
                  <c:v>1.0615620484856705</c:v>
                </c:pt>
                <c:pt idx="10">
                  <c:v>1.06448594278523</c:v>
                </c:pt>
                <c:pt idx="11">
                  <c:v>1.0561810236442595</c:v>
                </c:pt>
                <c:pt idx="12">
                  <c:v>1.061683265032737</c:v>
                </c:pt>
                <c:pt idx="13">
                  <c:v>1.1034175562892907</c:v>
                </c:pt>
                <c:pt idx="14">
                  <c:v>1.1028143826204799</c:v>
                </c:pt>
                <c:pt idx="15">
                  <c:v>1.1070311828873411</c:v>
                </c:pt>
                <c:pt idx="16">
                  <c:v>1.1241375555748176</c:v>
                </c:pt>
                <c:pt idx="17">
                  <c:v>1.1114992179406027</c:v>
                </c:pt>
                <c:pt idx="18">
                  <c:v>1.088746596060653</c:v>
                </c:pt>
                <c:pt idx="19">
                  <c:v>1.0885094454545829</c:v>
                </c:pt>
                <c:pt idx="20">
                  <c:v>1.0977123660342376</c:v>
                </c:pt>
                <c:pt idx="21">
                  <c:v>1.0525316843082888</c:v>
                </c:pt>
                <c:pt idx="22">
                  <c:v>1.0560734363588993</c:v>
                </c:pt>
                <c:pt idx="23">
                  <c:v>1.0480280458032138</c:v>
                </c:pt>
                <c:pt idx="24">
                  <c:v>1.0466317334058657</c:v>
                </c:pt>
                <c:pt idx="25">
                  <c:v>1.0353196310255048</c:v>
                </c:pt>
                <c:pt idx="26">
                  <c:v>1.0235318297600009</c:v>
                </c:pt>
                <c:pt idx="27">
                  <c:v>1.0788455046628085</c:v>
                </c:pt>
                <c:pt idx="28">
                  <c:v>1.0759670934666543</c:v>
                </c:pt>
                <c:pt idx="29">
                  <c:v>1.0294063871574726</c:v>
                </c:pt>
              </c:numCache>
            </c:numRef>
          </c:xVal>
          <c:yVal>
            <c:numRef>
              <c:f>'[GDP Current PPP.xls]Лист2'!$D$6:$AG$6</c:f>
              <c:numCache>
                <c:formatCode>General</c:formatCode>
                <c:ptCount val="30"/>
              </c:numCache>
            </c:numRef>
          </c:yVal>
          <c:smooth val="0"/>
        </c:ser>
        <c:ser>
          <c:idx val="1"/>
          <c:order val="1"/>
          <c:spPr>
            <a:ln w="28575">
              <a:noFill/>
            </a:ln>
          </c:spPr>
          <c:trendline>
            <c:trendlineType val="linear"/>
            <c:dispRSqr val="1"/>
            <c:dispEq val="1"/>
            <c:trendlineLbl>
              <c:layout>
                <c:manualLayout>
                  <c:x val="-0.11459957854774577"/>
                  <c:y val="-0.11964559775942979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sz="1800"/>
                  </a:pPr>
                  <a:endParaRPr lang="ru-RU"/>
                </a:p>
              </c:txPr>
            </c:trendlineLbl>
          </c:trendline>
          <c:xVal>
            <c:numRef>
              <c:f>'[GDP Current PPP.xls]Лист2'!$D$5:$AG$5</c:f>
              <c:numCache>
                <c:formatCode>General</c:formatCode>
                <c:ptCount val="30"/>
                <c:pt idx="0">
                  <c:v>1.0287312328235967</c:v>
                </c:pt>
                <c:pt idx="1">
                  <c:v>0.90823672372895636</c:v>
                </c:pt>
                <c:pt idx="2">
                  <c:v>1.0001582178463757</c:v>
                </c:pt>
                <c:pt idx="3">
                  <c:v>0.96824381682221972</c:v>
                </c:pt>
                <c:pt idx="4">
                  <c:v>1.0117802861290508</c:v>
                </c:pt>
                <c:pt idx="5">
                  <c:v>1.0356209432421872</c:v>
                </c:pt>
                <c:pt idx="6">
                  <c:v>1.0708115077913636</c:v>
                </c:pt>
                <c:pt idx="7">
                  <c:v>1.05473917773653</c:v>
                </c:pt>
                <c:pt idx="8">
                  <c:v>1.0580588707968543</c:v>
                </c:pt>
                <c:pt idx="9">
                  <c:v>1.0615620484856705</c:v>
                </c:pt>
                <c:pt idx="10">
                  <c:v>1.06448594278523</c:v>
                </c:pt>
                <c:pt idx="11">
                  <c:v>1.0561810236442595</c:v>
                </c:pt>
                <c:pt idx="12">
                  <c:v>1.061683265032737</c:v>
                </c:pt>
                <c:pt idx="13">
                  <c:v>1.1034175562892907</c:v>
                </c:pt>
                <c:pt idx="14">
                  <c:v>1.1028143826204799</c:v>
                </c:pt>
                <c:pt idx="15">
                  <c:v>1.1070311828873411</c:v>
                </c:pt>
                <c:pt idx="16">
                  <c:v>1.1241375555748176</c:v>
                </c:pt>
                <c:pt idx="17">
                  <c:v>1.1114992179406027</c:v>
                </c:pt>
                <c:pt idx="18">
                  <c:v>1.088746596060653</c:v>
                </c:pt>
                <c:pt idx="19">
                  <c:v>1.0885094454545829</c:v>
                </c:pt>
                <c:pt idx="20">
                  <c:v>1.0977123660342376</c:v>
                </c:pt>
                <c:pt idx="21">
                  <c:v>1.0525316843082888</c:v>
                </c:pt>
                <c:pt idx="22">
                  <c:v>1.0560734363588993</c:v>
                </c:pt>
                <c:pt idx="23">
                  <c:v>1.0480280458032138</c:v>
                </c:pt>
                <c:pt idx="24">
                  <c:v>1.0466317334058657</c:v>
                </c:pt>
                <c:pt idx="25">
                  <c:v>1.0353196310255048</c:v>
                </c:pt>
                <c:pt idx="26">
                  <c:v>1.0235318297600009</c:v>
                </c:pt>
                <c:pt idx="27">
                  <c:v>1.0788455046628085</c:v>
                </c:pt>
                <c:pt idx="28">
                  <c:v>1.0759670934666543</c:v>
                </c:pt>
                <c:pt idx="29">
                  <c:v>1.0294063871574726</c:v>
                </c:pt>
              </c:numCache>
            </c:numRef>
          </c:xVal>
          <c:yVal>
            <c:numRef>
              <c:f>'[GDP Current PPP.xls]Лист2'!$D$7:$AG$7</c:f>
              <c:numCache>
                <c:formatCode>General</c:formatCode>
                <c:ptCount val="30"/>
                <c:pt idx="0">
                  <c:v>1.06939779436655</c:v>
                </c:pt>
                <c:pt idx="1">
                  <c:v>1.0442012713668296</c:v>
                </c:pt>
                <c:pt idx="2">
                  <c:v>1.0290966495958427</c:v>
                </c:pt>
                <c:pt idx="3">
                  <c:v>1.0458885875994981</c:v>
                </c:pt>
                <c:pt idx="4">
                  <c:v>1.048207729048606</c:v>
                </c:pt>
                <c:pt idx="5">
                  <c:v>1.0381004644750236</c:v>
                </c:pt>
                <c:pt idx="6">
                  <c:v>1.0367236363483312</c:v>
                </c:pt>
                <c:pt idx="7">
                  <c:v>1.0502468284285094</c:v>
                </c:pt>
                <c:pt idx="8">
                  <c:v>1.0369335560684627</c:v>
                </c:pt>
                <c:pt idx="9">
                  <c:v>1.0666604737664467</c:v>
                </c:pt>
                <c:pt idx="10">
                  <c:v>1.0150019583543328</c:v>
                </c:pt>
                <c:pt idx="11">
                  <c:v>1.054865769168656</c:v>
                </c:pt>
                <c:pt idx="12">
                  <c:v>1.0360026628207391</c:v>
                </c:pt>
                <c:pt idx="13">
                  <c:v>1.0572349030947217</c:v>
                </c:pt>
                <c:pt idx="14">
                  <c:v>1.0437984026176002</c:v>
                </c:pt>
                <c:pt idx="15">
                  <c:v>1.0809764015875141</c:v>
                </c:pt>
                <c:pt idx="16">
                  <c:v>1.0503540705770207</c:v>
                </c:pt>
                <c:pt idx="17">
                  <c:v>1.0511063766635806</c:v>
                </c:pt>
                <c:pt idx="18">
                  <c:v>0.99296242120426392</c:v>
                </c:pt>
                <c:pt idx="19">
                  <c:v>1.0291415106534274</c:v>
                </c:pt>
                <c:pt idx="20">
                  <c:v>1.0617334766290372</c:v>
                </c:pt>
                <c:pt idx="21">
                  <c:v>1.0498712441805855</c:v>
                </c:pt>
                <c:pt idx="22">
                  <c:v>1.0376255628370943</c:v>
                </c:pt>
                <c:pt idx="23">
                  <c:v>1.026304190125217</c:v>
                </c:pt>
                <c:pt idx="24">
                  <c:v>1.0333675387016565</c:v>
                </c:pt>
                <c:pt idx="25">
                  <c:v>1.0680009290835315</c:v>
                </c:pt>
                <c:pt idx="26">
                  <c:v>1.0354296564159264</c:v>
                </c:pt>
                <c:pt idx="27">
                  <c:v>1.0565820381829552</c:v>
                </c:pt>
                <c:pt idx="28">
                  <c:v>1.0241411590482172</c:v>
                </c:pt>
                <c:pt idx="29">
                  <c:v>0.96282991678959973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5001984"/>
        <c:axId val="146965248"/>
      </c:scatterChart>
      <c:valAx>
        <c:axId val="1350019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6965248"/>
        <c:crosses val="autoZero"/>
        <c:crossBetween val="midCat"/>
      </c:valAx>
      <c:valAx>
        <c:axId val="1469652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500198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02E64BC-A668-4267-A0B4-3DFBA5C689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6760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8C410DC-493C-40A2-8C7A-4045EE675A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4672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D748C7-D890-4908-B6FA-44ED02F1EB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D94980-DC1D-4857-9558-F8B9923B8F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7837A7-E853-4959-B042-3A2F594034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9577F-4589-4AEE-92CC-B55DF314FF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818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23BD84-ABF0-4D09-882F-A09E862017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83059E-75C6-4F1F-ACFD-285D384448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A140DB-6495-4393-9739-F8282815A0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5E428A-18D0-496D-BF2B-4E7E4A56B3F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AEC8A5-A4A4-4CDA-AC97-53FE9FCEB7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2D6CE8-F5FD-4259-9E79-0BFE83C16C8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C68D46-C8AF-464C-9CAF-71775DC975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6B1AB6-B4AE-4354-99B8-0C07253159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211329E-CF29-4604-BCBF-C29536F423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6" r:id="rId1"/>
    <p:sldLayoutId id="2147484407" r:id="rId2"/>
    <p:sldLayoutId id="2147484408" r:id="rId3"/>
    <p:sldLayoutId id="2147484409" r:id="rId4"/>
    <p:sldLayoutId id="2147484410" r:id="rId5"/>
    <p:sldLayoutId id="2147484411" r:id="rId6"/>
    <p:sldLayoutId id="2147484412" r:id="rId7"/>
    <p:sldLayoutId id="2147484413" r:id="rId8"/>
    <p:sldLayoutId id="2147484414" r:id="rId9"/>
    <p:sldLayoutId id="2147484415" r:id="rId10"/>
    <p:sldLayoutId id="2147484416" r:id="rId11"/>
    <p:sldLayoutId id="2147484417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tylervigen.com/spurious-correlations" TargetMode="Externa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dirty="0"/>
              <a:t>Ошибки совершать не страшно. Главное каждый раз ошибаться в чем-то новом.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576414"/>
            <a:ext cx="6400800" cy="630929"/>
          </a:xfrm>
        </p:spPr>
        <p:txBody>
          <a:bodyPr/>
          <a:lstStyle/>
          <a:p>
            <a:r>
              <a:rPr lang="ru-RU" dirty="0"/>
              <a:t>Илона </a:t>
            </a:r>
            <a:r>
              <a:rPr lang="ru-RU" dirty="0" err="1" smtClean="0"/>
              <a:t>Маск</a:t>
            </a:r>
            <a:endParaRPr lang="ru-RU" dirty="0"/>
          </a:p>
        </p:txBody>
      </p:sp>
      <p:pic>
        <p:nvPicPr>
          <p:cNvPr id="78852" name="Picture 4" descr="У Илона Маска — синдром Аспергера. Что это за болезнь? Она лечится?  Отвечаем на вопросы | Громадское телевидение | Громадское телевид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773" y="3573016"/>
            <a:ext cx="3923928" cy="285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685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323528" y="2780928"/>
            <a:ext cx="8229600" cy="172819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2. Увеличится ли уровень инфляции в результате ускорения темпов </a:t>
            </a:r>
            <a:r>
              <a:rPr lang="ru-RU" dirty="0" smtClean="0"/>
              <a:t>ро­ста </a:t>
            </a:r>
            <a:r>
              <a:rPr lang="ru-RU" dirty="0"/>
              <a:t>денежной массы ? Если да, то на сколько процентных пунктов ? </a:t>
            </a:r>
            <a:r>
              <a:rPr lang="ru-RU" dirty="0" smtClean="0"/>
              <a:t>Про­изойдет </a:t>
            </a:r>
            <a:r>
              <a:rPr lang="ru-RU" dirty="0"/>
              <a:t>ли это сразу или через некоторое время? Через какое? </a:t>
            </a:r>
          </a:p>
        </p:txBody>
      </p:sp>
    </p:spTree>
    <p:extLst>
      <p:ext uri="{BB962C8B-B14F-4D97-AF65-F5344CB8AC3E}">
        <p14:creationId xmlns:p14="http://schemas.microsoft.com/office/powerpoint/2010/main" val="1407159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dirty="0"/>
              <a:t>в рамках эконометрики временных рядов можно не только выявить </a:t>
            </a:r>
            <a:r>
              <a:rPr lang="ru-RU" dirty="0" smtClean="0"/>
              <a:t>эффект </a:t>
            </a:r>
            <a:r>
              <a:rPr lang="ru-RU" dirty="0"/>
              <a:t>воздействия изменений денежной массы на инфляцию, но и </a:t>
            </a:r>
            <a:r>
              <a:rPr lang="ru-RU" dirty="0" smtClean="0"/>
              <a:t>по­нять </a:t>
            </a:r>
            <a:r>
              <a:rPr lang="ru-RU" dirty="0"/>
              <a:t>его распределение во времени. Например, можно выяснить, как </a:t>
            </a:r>
            <a:r>
              <a:rPr lang="ru-RU" dirty="0" smtClean="0"/>
              <a:t>сильно </a:t>
            </a:r>
            <a:r>
              <a:rPr lang="ru-RU" dirty="0"/>
              <a:t>изменится общий уровень цен через три месяца, если увеличить </a:t>
            </a:r>
            <a:r>
              <a:rPr lang="ru-RU" dirty="0" smtClean="0"/>
              <a:t>предложение </a:t>
            </a:r>
            <a:r>
              <a:rPr lang="ru-RU" dirty="0"/>
              <a:t>денег сегодня.</a:t>
            </a:r>
          </a:p>
        </p:txBody>
      </p:sp>
    </p:spTree>
    <p:extLst>
      <p:ext uri="{BB962C8B-B14F-4D97-AF65-F5344CB8AC3E}">
        <p14:creationId xmlns:p14="http://schemas.microsoft.com/office/powerpoint/2010/main" val="3102978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3</a:t>
            </a:r>
            <a:r>
              <a:rPr lang="ru-RU" dirty="0"/>
              <a:t>. Влияет ли образование индивида на уровень его </a:t>
            </a:r>
            <a:r>
              <a:rPr lang="ru-RU" dirty="0" smtClean="0"/>
              <a:t>доходов?</a:t>
            </a:r>
          </a:p>
          <a:p>
            <a:r>
              <a:rPr lang="ru-RU" dirty="0"/>
              <a:t> Сложность </a:t>
            </a:r>
            <a:r>
              <a:rPr lang="ru-RU" dirty="0" smtClean="0"/>
              <a:t>ответа </a:t>
            </a:r>
            <a:r>
              <a:rPr lang="ru-RU" dirty="0"/>
              <a:t>в этом случае состоит в том, что обычный подсчет средних </a:t>
            </a:r>
            <a:r>
              <a:rPr lang="ru-RU" dirty="0" smtClean="0"/>
              <a:t>уров­ней </a:t>
            </a:r>
            <a:r>
              <a:rPr lang="ru-RU" dirty="0"/>
              <a:t>дохода более и менее образованных людей вряд ли даст </a:t>
            </a:r>
            <a:r>
              <a:rPr lang="ru-RU" dirty="0" smtClean="0"/>
              <a:t>коррект­ный </a:t>
            </a:r>
            <a:r>
              <a:rPr lang="ru-RU" dirty="0"/>
              <a:t>результат. Образование </a:t>
            </a:r>
            <a:r>
              <a:rPr lang="ru-RU" dirty="0" smtClean="0"/>
              <a:t>обычно </a:t>
            </a:r>
            <a:r>
              <a:rPr lang="ru-RU" dirty="0"/>
              <a:t>коррелировано с ненаблюдаемыми </a:t>
            </a:r>
            <a:r>
              <a:rPr lang="ru-RU" dirty="0" smtClean="0"/>
              <a:t>характеристиками </a:t>
            </a:r>
            <a:r>
              <a:rPr lang="ru-RU" dirty="0"/>
              <a:t>(например, уровнем таланта, интеллекта и </a:t>
            </a:r>
            <a:r>
              <a:rPr lang="ru-RU" dirty="0" smtClean="0"/>
              <a:t>мотива­ции</a:t>
            </a:r>
            <a:r>
              <a:rPr lang="ru-RU" dirty="0"/>
              <a:t>), которые тоже влияют на заработную плату индивида. Например, </a:t>
            </a:r>
            <a:r>
              <a:rPr lang="ru-RU" dirty="0" smtClean="0"/>
              <a:t>более </a:t>
            </a:r>
            <a:r>
              <a:rPr lang="ru-RU" dirty="0"/>
              <a:t>талантливым людям легче поступить в университет, поэтому они </a:t>
            </a:r>
            <a:r>
              <a:rPr lang="ru-RU" dirty="0" smtClean="0"/>
              <a:t>чаще </a:t>
            </a:r>
            <a:r>
              <a:rPr lang="ru-RU" dirty="0"/>
              <a:t>это </a:t>
            </a:r>
            <a:r>
              <a:rPr lang="ru-RU" dirty="0" err="1" smtClean="0"/>
              <a:t>делают.Таким</a:t>
            </a:r>
            <a:r>
              <a:rPr lang="ru-RU" dirty="0" smtClean="0"/>
              <a:t> </a:t>
            </a:r>
            <a:r>
              <a:rPr lang="ru-RU" dirty="0"/>
              <a:t>образом, может оказаться, что более образованные люди </a:t>
            </a:r>
            <a:r>
              <a:rPr lang="ru-RU" dirty="0" smtClean="0"/>
              <a:t>по­лучают </a:t>
            </a:r>
            <a:r>
              <a:rPr lang="ru-RU" dirty="0"/>
              <a:t>более высокую зарплату не потому, что они более образованные, </a:t>
            </a:r>
            <a:r>
              <a:rPr lang="ru-RU" dirty="0" smtClean="0"/>
              <a:t>а </a:t>
            </a:r>
            <a:r>
              <a:rPr lang="ru-RU" dirty="0"/>
              <a:t>потому, что они более </a:t>
            </a:r>
            <a:r>
              <a:rPr lang="ru-RU" dirty="0" err="1" smtClean="0"/>
              <a:t>талантливые.В</a:t>
            </a:r>
            <a:r>
              <a:rPr lang="ru-RU" dirty="0" smtClean="0"/>
              <a:t> </a:t>
            </a:r>
            <a:r>
              <a:rPr lang="ru-RU" dirty="0"/>
              <a:t>результате сравнение средних приведет к преувеличенной </a:t>
            </a:r>
            <a:r>
              <a:rPr lang="ru-RU" dirty="0" smtClean="0"/>
              <a:t>оценке эффекта </a:t>
            </a:r>
            <a:r>
              <a:rPr lang="ru-RU" dirty="0"/>
              <a:t>от образования. Такую ситуацию называют смещением из-за </a:t>
            </a:r>
          </a:p>
          <a:p>
            <a:r>
              <a:rPr lang="ru-RU" sz="3500" dirty="0" err="1">
                <a:solidFill>
                  <a:srgbClr val="C00000"/>
                </a:solidFill>
              </a:rPr>
              <a:t>самоотбора</a:t>
            </a:r>
            <a:r>
              <a:rPr lang="ru-RU" sz="3500" dirty="0">
                <a:solidFill>
                  <a:srgbClr val="C00000"/>
                </a:solidFill>
              </a:rPr>
              <a:t> (</a:t>
            </a:r>
            <a:r>
              <a:rPr lang="ru-RU" sz="3500" dirty="0" err="1">
                <a:solidFill>
                  <a:srgbClr val="C00000"/>
                </a:solidFill>
              </a:rPr>
              <a:t>selection</a:t>
            </a:r>
            <a:r>
              <a:rPr lang="ru-RU" sz="3500" dirty="0">
                <a:solidFill>
                  <a:srgbClr val="C00000"/>
                </a:solidFill>
              </a:rPr>
              <a:t> </a:t>
            </a:r>
            <a:r>
              <a:rPr lang="ru-RU" sz="3500" dirty="0" err="1">
                <a:solidFill>
                  <a:srgbClr val="C00000"/>
                </a:solidFill>
              </a:rPr>
              <a:t>bias</a:t>
            </a:r>
            <a:r>
              <a:rPr lang="ru-RU" sz="3500" dirty="0">
                <a:solidFill>
                  <a:srgbClr val="C00000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308328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67544" y="2348880"/>
            <a:ext cx="8229600" cy="3168352"/>
          </a:xfrm>
        </p:spPr>
        <p:txBody>
          <a:bodyPr/>
          <a:lstStyle/>
          <a:p>
            <a:r>
              <a:rPr lang="ru-RU" dirty="0"/>
              <a:t>Сколько будет стоить однокомнатная квартира с заданными </a:t>
            </a:r>
            <a:r>
              <a:rPr lang="ru-RU" dirty="0" smtClean="0"/>
              <a:t>ха­рактеристиками </a:t>
            </a:r>
            <a:r>
              <a:rPr lang="ru-RU" dirty="0"/>
              <a:t>на вторичном рынке недвижимости </a:t>
            </a:r>
            <a:r>
              <a:rPr lang="ru-RU" dirty="0" smtClean="0"/>
              <a:t>Ташкенте через полгода</a:t>
            </a:r>
            <a:r>
              <a:rPr lang="ru-RU" dirty="0"/>
              <a:t>?</a:t>
            </a:r>
          </a:p>
          <a:p>
            <a:r>
              <a:rPr lang="ru-RU" dirty="0"/>
              <a:t>• С какой вероятностью в следующем году в </a:t>
            </a:r>
            <a:r>
              <a:rPr lang="ru-RU" dirty="0" smtClean="0"/>
              <a:t>Узбекистане </a:t>
            </a:r>
            <a:r>
              <a:rPr lang="ru-RU" dirty="0"/>
              <a:t>начнется </a:t>
            </a:r>
            <a:r>
              <a:rPr lang="ru-RU" dirty="0" smtClean="0"/>
              <a:t>эконо­мический </a:t>
            </a:r>
            <a:r>
              <a:rPr lang="ru-RU" dirty="0"/>
              <a:t>спад?</a:t>
            </a:r>
          </a:p>
          <a:p>
            <a:r>
              <a:rPr lang="ru-RU" dirty="0"/>
              <a:t>Если выдать кредит этому клиенту с известными </a:t>
            </a:r>
            <a:r>
              <a:rPr lang="ru-RU" dirty="0" smtClean="0"/>
              <a:t>характеристи­ками</a:t>
            </a:r>
            <a:r>
              <a:rPr lang="ru-RU" dirty="0"/>
              <a:t>, вернет ли он его в будущем или нет 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3608" y="1052736"/>
            <a:ext cx="6696744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dirty="0" smtClean="0"/>
              <a:t>Прогнозирование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857150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1732" y="548680"/>
            <a:ext cx="842493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>
                <a:srgbClr val="FFCC00"/>
              </a:buClr>
            </a:pPr>
            <a:r>
              <a:rPr lang="ru-RU" sz="3200" b="1" dirty="0" smtClean="0"/>
              <a:t>Корреляция и причинно-следственная связь: некоторые подводные камни.</a:t>
            </a:r>
            <a:r>
              <a:rPr lang="en-US" sz="3200" b="1" dirty="0" smtClean="0"/>
              <a:t> </a:t>
            </a:r>
            <a:endParaRPr lang="ru-RU" sz="3200" b="1" dirty="0" smtClean="0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" t="27083" r="6491" b="21180"/>
          <a:stretch/>
        </p:blipFill>
        <p:spPr bwMode="auto">
          <a:xfrm>
            <a:off x="611560" y="2780928"/>
            <a:ext cx="7924552" cy="252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9036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2" t="25776" r="13616" b="17535"/>
          <a:stretch/>
        </p:blipFill>
        <p:spPr bwMode="auto">
          <a:xfrm>
            <a:off x="595660" y="1844824"/>
            <a:ext cx="8060106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65788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692696"/>
            <a:ext cx="8229600" cy="543346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Вывод № 1: если вы будете игнорировать существенные переменные, вы получите смещенные результаты. Такой эффект также называют смещением из-за пропуска существенных переменных (</a:t>
            </a:r>
            <a:r>
              <a:rPr lang="ru-RU" dirty="0" err="1"/>
              <a:t>omitted-variable</a:t>
            </a:r>
            <a:r>
              <a:rPr lang="ru-RU" dirty="0"/>
              <a:t> </a:t>
            </a:r>
            <a:r>
              <a:rPr lang="ru-RU" dirty="0" err="1"/>
              <a:t>bias</a:t>
            </a:r>
            <a:r>
              <a:rPr lang="ru-RU" dirty="0" smtClean="0"/>
              <a:t>).</a:t>
            </a:r>
          </a:p>
          <a:p>
            <a:r>
              <a:rPr lang="ru-RU" dirty="0"/>
              <a:t>Вывод № 2: корреляция — это не то же самое, что </a:t>
            </a:r>
            <a:r>
              <a:rPr lang="ru-RU" dirty="0" err="1"/>
              <a:t>причинно-следственная</a:t>
            </a:r>
            <a:r>
              <a:rPr lang="ru-RU" dirty="0"/>
              <a:t> связь. В первой таблице между посещением курсов и </a:t>
            </a:r>
            <a:r>
              <a:rPr lang="ru-RU" dirty="0" err="1"/>
              <a:t>результатами</a:t>
            </a:r>
            <a:r>
              <a:rPr lang="ru-RU" dirty="0"/>
              <a:t> отрицательная корреляция, однако на самом деле это ничего не говорит о качестве курсов. Подсчитать корреляцию, как правило, </a:t>
            </a:r>
            <a:r>
              <a:rPr lang="ru-RU" dirty="0" err="1"/>
              <a:t>легко</a:t>
            </a:r>
            <a:r>
              <a:rPr lang="ru-RU" dirty="0"/>
              <a:t>. Были бы данные. Выявить причинно-следственную связь — сложно. Пожалуй, это самая сложная (но и самая интересная!) задача в </a:t>
            </a:r>
            <a:r>
              <a:rPr lang="ru-RU" dirty="0" err="1"/>
              <a:t>современной</a:t>
            </a:r>
            <a:r>
              <a:rPr lang="ru-RU" dirty="0"/>
              <a:t> эконометрике. </a:t>
            </a:r>
          </a:p>
        </p:txBody>
      </p:sp>
    </p:spTree>
    <p:extLst>
      <p:ext uri="{BB962C8B-B14F-4D97-AF65-F5344CB8AC3E}">
        <p14:creationId xmlns:p14="http://schemas.microsoft.com/office/powerpoint/2010/main" val="3533984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r>
              <a:rPr lang="ru-RU" dirty="0" smtClean="0"/>
              <a:t>Что такое корреляция ?</a:t>
            </a:r>
          </a:p>
          <a:p>
            <a:r>
              <a:rPr lang="ru-RU" dirty="0" smtClean="0"/>
              <a:t>Смотрим видео  1,2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8381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395536" y="1268760"/>
            <a:ext cx="8229600" cy="5328592"/>
          </a:xfrm>
        </p:spPr>
        <p:txBody>
          <a:bodyPr/>
          <a:lstStyle/>
          <a:p>
            <a:r>
              <a:rPr lang="ru-RU" dirty="0"/>
              <a:t>Какие факторы определяют рост валового внутреннего продукта (ВВП)? Это важный вопрос, так как ВВП, несмотря на некоторые </a:t>
            </a:r>
            <a:r>
              <a:rPr lang="ru-RU" dirty="0" smtClean="0"/>
              <a:t>недостатки</a:t>
            </a:r>
            <a:r>
              <a:rPr lang="ru-RU" dirty="0"/>
              <a:t>, является одним из ключевых показателей состояния экономики страны. Предположим, мы задались этим вопросом применительно к России и, собрав данные, построили график, характеризующий </a:t>
            </a:r>
            <a:r>
              <a:rPr lang="ru-RU" dirty="0" err="1"/>
              <a:t>зависимость</a:t>
            </a:r>
            <a:r>
              <a:rPr lang="ru-RU" dirty="0"/>
              <a:t> ВВП от некоторой переменной (рис. 1.1)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76672"/>
            <a:ext cx="8280920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Пример 1.2. Источники роста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54795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266377405"/>
              </p:ext>
            </p:extLst>
          </p:nvPr>
        </p:nvGraphicFramePr>
        <p:xfrm>
          <a:off x="457200" y="274638"/>
          <a:ext cx="8229600" cy="5851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0688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201172" cy="1080740"/>
          </a:xfrm>
        </p:spPr>
        <p:txBody>
          <a:bodyPr>
            <a:normAutofit/>
          </a:bodyPr>
          <a:lstStyle/>
          <a:p>
            <a:pPr algn="ctr"/>
            <a:r>
              <a:rPr lang="uz-Cyrl-UZ" sz="3200" b="1" dirty="0"/>
              <a:t>Информационная обеспечение эконометрических моделей</a:t>
            </a:r>
            <a:endParaRPr lang="ru-RU" sz="3600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36004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b="1" dirty="0" smtClean="0"/>
              <a:t>План лекции</a:t>
            </a:r>
            <a:endParaRPr lang="en-US" sz="2800" b="1" dirty="0" smtClean="0"/>
          </a:p>
          <a:p>
            <a:pPr>
              <a:lnSpc>
                <a:spcPct val="90000"/>
              </a:lnSpc>
              <a:buClr>
                <a:srgbClr val="FFCC00"/>
              </a:buClr>
            </a:pPr>
            <a:r>
              <a:rPr lang="ru-RU" sz="2800" b="1" dirty="0" smtClean="0"/>
              <a:t>Чем </a:t>
            </a:r>
            <a:r>
              <a:rPr lang="ru-RU" sz="2800" b="1" dirty="0"/>
              <a:t>занимаются </a:t>
            </a:r>
            <a:r>
              <a:rPr lang="ru-RU" sz="2800" b="1" dirty="0" err="1"/>
              <a:t>эконометристы</a:t>
            </a:r>
            <a:endParaRPr lang="ru-RU" sz="2800" dirty="0" smtClean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  <a:buClr>
                <a:srgbClr val="FFCC00"/>
              </a:buClr>
            </a:pPr>
            <a:r>
              <a:rPr lang="ru-RU" sz="2800" b="1" dirty="0" smtClean="0"/>
              <a:t>Корреляция </a:t>
            </a:r>
            <a:r>
              <a:rPr lang="ru-RU" sz="2800" b="1" dirty="0"/>
              <a:t>и причинно-следственная </a:t>
            </a:r>
            <a:r>
              <a:rPr lang="ru-RU" sz="2800" b="1" dirty="0" smtClean="0"/>
              <a:t>связь: некоторые </a:t>
            </a:r>
            <a:r>
              <a:rPr lang="ru-RU" sz="2800" b="1" dirty="0"/>
              <a:t>подводные камни.</a:t>
            </a:r>
            <a:r>
              <a:rPr lang="en-US" sz="2800" b="1" dirty="0" smtClean="0"/>
              <a:t> </a:t>
            </a:r>
            <a:endParaRPr lang="ru-RU" sz="2800" b="1" dirty="0" smtClean="0"/>
          </a:p>
          <a:p>
            <a:pPr>
              <a:lnSpc>
                <a:spcPct val="90000"/>
              </a:lnSpc>
              <a:buClr>
                <a:srgbClr val="FFCC00"/>
              </a:buClr>
            </a:pPr>
            <a:r>
              <a:rPr lang="ru-RU" sz="2800" b="1" dirty="0" smtClean="0"/>
              <a:t>Типы </a:t>
            </a:r>
            <a:r>
              <a:rPr lang="ru-RU" sz="2800" b="1" dirty="0"/>
              <a:t>данных, используемых в эконометрике.</a:t>
            </a:r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548680"/>
            <a:ext cx="8229600" cy="557748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Каждая точка на рисунке соответствует данным за определенный год. Прямая линия представляет тенденцию, отражающую эту взаимосвязь. На рис 1.1 также есть уравнение этой прямой и коэффициент R2. </a:t>
            </a:r>
            <a:r>
              <a:rPr lang="ru-RU" dirty="0" err="1"/>
              <a:t>Подробнее</a:t>
            </a:r>
            <a:r>
              <a:rPr lang="ru-RU" dirty="0"/>
              <a:t> о том, как определять это уравнение и вычислять коэффициент, мы обсудим в гл. 2. Пока отметим, что значение </a:t>
            </a:r>
            <a:r>
              <a:rPr lang="en-US" dirty="0"/>
              <a:t>R</a:t>
            </a:r>
            <a:r>
              <a:rPr lang="ru-RU" dirty="0" smtClean="0"/>
              <a:t>2</a:t>
            </a:r>
            <a:r>
              <a:rPr lang="ru-RU" dirty="0"/>
              <a:t>, близкое к единице (как это наблюдается в нашем случае), говорит о хорошем соответствии модели данным. Это соответствие видно невооруженным глазом: на </a:t>
            </a:r>
            <a:r>
              <a:rPr lang="ru-RU" dirty="0" err="1"/>
              <a:t>рисунке</a:t>
            </a:r>
            <a:r>
              <a:rPr lang="ru-RU" dirty="0"/>
              <a:t> большему значению фактора N соответствует большее значение ВВП, и зависимость очень близка к линейной. Коэффициент </a:t>
            </a:r>
            <a:r>
              <a:rPr lang="ru-RU" dirty="0" err="1"/>
              <a:t>корреляции</a:t>
            </a:r>
            <a:r>
              <a:rPr lang="ru-RU" dirty="0"/>
              <a:t> между двумя рассматриваемыми переменными также близок к </a:t>
            </a:r>
            <a:r>
              <a:rPr lang="ru-RU" dirty="0" err="1"/>
              <a:t>единице</a:t>
            </a:r>
            <a:r>
              <a:rPr lang="ru-RU" dirty="0"/>
              <a:t> и составляет примерно </a:t>
            </a:r>
            <a:r>
              <a:rPr lang="ru-RU" dirty="0" smtClean="0"/>
              <a:t>0,</a:t>
            </a:r>
            <a:r>
              <a:rPr lang="en-US" dirty="0" smtClean="0"/>
              <a:t>96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26209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ru-RU" dirty="0"/>
              <a:t>После анализа рис. 1.1 возникает соблазн сказать, что мы нашли тот самый важный фактор, который определяет динамику ВВП </a:t>
            </a:r>
            <a:r>
              <a:rPr lang="ru-RU" dirty="0" smtClean="0"/>
              <a:t>Узбекистана.</a:t>
            </a:r>
            <a:endParaRPr lang="en-US" dirty="0" smtClean="0"/>
          </a:p>
          <a:p>
            <a:r>
              <a:rPr lang="ru-RU" sz="5400" dirty="0" smtClean="0">
                <a:solidFill>
                  <a:srgbClr val="C00000"/>
                </a:solidFill>
              </a:rPr>
              <a:t>Что это за фактор ? 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1509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ru-RU" dirty="0"/>
              <a:t>В действительности переменная N — это... </a:t>
            </a:r>
            <a:r>
              <a:rPr lang="ru-RU" dirty="0" smtClean="0"/>
              <a:t>ВВП Австрии</a:t>
            </a:r>
            <a:r>
              <a:rPr lang="ru-RU" dirty="0"/>
              <a:t>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ЭТО</a:t>
            </a:r>
          </a:p>
          <a:p>
            <a:r>
              <a:rPr lang="ru-RU" dirty="0"/>
              <a:t>ложная регрессия (</a:t>
            </a:r>
            <a:r>
              <a:rPr lang="en-US" dirty="0"/>
              <a:t>spurious regression).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7380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0" y="188640"/>
            <a:ext cx="9128348" cy="1460376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dirty="0"/>
              <a:t>Чтобы понять источник проблемы, обратимся к рис. 1.2а и 1.26, где изображены графики ВВП </a:t>
            </a:r>
            <a:r>
              <a:rPr lang="ru-RU" dirty="0" smtClean="0"/>
              <a:t>Узбекистана </a:t>
            </a:r>
            <a:r>
              <a:rPr lang="ru-RU" dirty="0"/>
              <a:t>и </a:t>
            </a:r>
            <a:r>
              <a:rPr lang="ru-RU" dirty="0" smtClean="0"/>
              <a:t>Австрии </a:t>
            </a:r>
            <a:r>
              <a:rPr lang="ru-RU" dirty="0"/>
              <a:t>по отдельности. Легко видеть, что каждая из этих переменных характеризуется возрастающим трендом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7013333"/>
              </p:ext>
            </p:extLst>
          </p:nvPr>
        </p:nvGraphicFramePr>
        <p:xfrm>
          <a:off x="7640" y="170080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9906547"/>
              </p:ext>
            </p:extLst>
          </p:nvPr>
        </p:nvGraphicFramePr>
        <p:xfrm>
          <a:off x="4539456" y="386104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539094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395536" y="620688"/>
            <a:ext cx="8229600" cy="58515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dirty="0"/>
              <a:t>Ложная регрессия — ситуация, когда между объясняющей и </a:t>
            </a:r>
            <a:r>
              <a:rPr lang="ru-RU" dirty="0" err="1"/>
              <a:t>зависимой</a:t>
            </a:r>
            <a:r>
              <a:rPr lang="ru-RU" dirty="0"/>
              <a:t> переменной в действительности нет причинно-следственной связи, однако коэффициент корреляции между ними по модулю близок к </a:t>
            </a:r>
            <a:r>
              <a:rPr lang="ru-RU" dirty="0" err="1"/>
              <a:t>единице</a:t>
            </a:r>
            <a:r>
              <a:rPr lang="ru-RU" dirty="0"/>
              <a:t>, а уравнение, описывающее их взаимосвязь, с высокой точностью соответствует данным. Эта ситуация обычно возникает в случае </a:t>
            </a:r>
            <a:r>
              <a:rPr lang="ru-RU" dirty="0" err="1"/>
              <a:t>работы</a:t>
            </a:r>
            <a:r>
              <a:rPr lang="ru-RU" dirty="0"/>
              <a:t> с временными рядами, которые характеризуются наличием тренда, детерминированного или случайного. </a:t>
            </a:r>
            <a:r>
              <a:rPr lang="ru-RU" dirty="0" err="1"/>
              <a:t>Эконометристы</a:t>
            </a:r>
            <a:r>
              <a:rPr lang="ru-RU" dirty="0"/>
              <a:t> называют такие временные ряды нестационарными</a:t>
            </a:r>
          </a:p>
        </p:txBody>
      </p:sp>
    </p:spTree>
    <p:extLst>
      <p:ext uri="{BB962C8B-B14F-4D97-AF65-F5344CB8AC3E}">
        <p14:creationId xmlns:p14="http://schemas.microsoft.com/office/powerpoint/2010/main" val="20350288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776277226"/>
              </p:ext>
            </p:extLst>
          </p:nvPr>
        </p:nvGraphicFramePr>
        <p:xfrm>
          <a:off x="457200" y="3212976"/>
          <a:ext cx="8003232" cy="291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332656"/>
            <a:ext cx="88924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Избавиться от возникновения ложной зависимости можно, </a:t>
            </a:r>
            <a:r>
              <a:rPr lang="ru-RU" sz="2000" dirty="0" err="1" smtClean="0"/>
              <a:t>устранив</a:t>
            </a:r>
            <a:r>
              <a:rPr lang="ru-RU" sz="2000" dirty="0" smtClean="0"/>
              <a:t> из данных указанные тренды. Для этого, например, вместо самих переменных можно анализировать их изменения; в нашем случае — </a:t>
            </a:r>
            <a:r>
              <a:rPr lang="ru-RU" sz="2000" dirty="0" err="1" smtClean="0"/>
              <a:t>изменение</a:t>
            </a:r>
            <a:r>
              <a:rPr lang="ru-RU" sz="2000" dirty="0" smtClean="0"/>
              <a:t> ВВП в году 1 по сравнению с годом t — 1 и изменение ВВП Австрии. Такой прием в эконометрике называют переходом к первым разностям переменных. Результат этого перехода представлен на рис. 1.3. Легко видеть, что в этом случае «злые чары» ложной регрессии рассеиваются, и кажущаяся связь между в действительности не связанными переменными пропадает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027663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ru-RU" dirty="0"/>
              <a:t>Из примера 1.2, как и из примера 1.1, можно извлечь важное правило. Вывод № 3: если вы будете игнорировать свойства временных рядов, с которыми работаете (наличие трендов и </a:t>
            </a:r>
            <a:r>
              <a:rPr lang="ru-RU" dirty="0" err="1"/>
              <a:t>нестационарность</a:t>
            </a:r>
            <a:r>
              <a:rPr lang="ru-RU" dirty="0"/>
              <a:t>), вы </a:t>
            </a:r>
            <a:r>
              <a:rPr lang="ru-RU" dirty="0" err="1"/>
              <a:t>получите</a:t>
            </a:r>
            <a:r>
              <a:rPr lang="ru-RU" dirty="0"/>
              <a:t> искаженные результаты. 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Много других примеров ложных зависимостей представлено на </a:t>
            </a:r>
            <a:r>
              <a:rPr lang="ru-RU" dirty="0" err="1"/>
              <a:t>сайте</a:t>
            </a:r>
            <a:r>
              <a:rPr lang="ru-RU" dirty="0"/>
              <a:t>: </a:t>
            </a:r>
            <a:endParaRPr lang="ru-RU" dirty="0" smtClean="0"/>
          </a:p>
          <a:p>
            <a:r>
              <a:rPr lang="ru-RU" dirty="0" smtClean="0">
                <a:hlinkClick r:id="rId2"/>
              </a:rPr>
              <a:t>http</a:t>
            </a:r>
            <a:r>
              <a:rPr lang="ru-RU" dirty="0">
                <a:hlinkClick r:id="rId2"/>
              </a:rPr>
              <a:t>://</a:t>
            </a:r>
            <a:r>
              <a:rPr lang="ru-RU" dirty="0" smtClean="0">
                <a:hlinkClick r:id="rId2"/>
              </a:rPr>
              <a:t>tylervigen.com/spurious-correlations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19210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dirty="0"/>
              <a:t>Приведенные кейсы охватывают лишь малую долю подводных камней, которые могут возникать в процессе попыток выявить </a:t>
            </a:r>
            <a:r>
              <a:rPr lang="ru-RU" dirty="0" err="1"/>
              <a:t>причинно-следственные</a:t>
            </a:r>
            <a:r>
              <a:rPr lang="ru-RU" dirty="0"/>
              <a:t> связи. Например, пока за кадром остался </a:t>
            </a:r>
            <a:r>
              <a:rPr lang="ru-RU" dirty="0" err="1"/>
              <a:t>вопрос</a:t>
            </a:r>
            <a:r>
              <a:rPr lang="ru-RU" dirty="0"/>
              <a:t> об определении того, какая из переменных является причиной, а какая — следствием (скажем, влияет ли религиозность нации на ее благосостояние или, наоборот, рост благосостояния является </a:t>
            </a:r>
            <a:r>
              <a:rPr lang="ru-RU" dirty="0" err="1"/>
              <a:t>первопричиной</a:t>
            </a:r>
            <a:r>
              <a:rPr lang="ru-RU" dirty="0"/>
              <a:t> изменения популярности религии в обществе?). Эта </a:t>
            </a:r>
            <a:r>
              <a:rPr lang="ru-RU" dirty="0" err="1"/>
              <a:t>проблема</a:t>
            </a:r>
            <a:r>
              <a:rPr lang="ru-RU" dirty="0"/>
              <a:t> рассматривается в гл. 7.</a:t>
            </a:r>
          </a:p>
        </p:txBody>
      </p:sp>
    </p:spTree>
    <p:extLst>
      <p:ext uri="{BB962C8B-B14F-4D97-AF65-F5344CB8AC3E}">
        <p14:creationId xmlns:p14="http://schemas.microsoft.com/office/powerpoint/2010/main" val="13629933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980728"/>
            <a:ext cx="8229600" cy="514543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Но даже те ситуации, которые мы уже обсудили, позволяют </a:t>
            </a:r>
            <a:r>
              <a:rPr lang="ru-RU" dirty="0" err="1"/>
              <a:t>проиллюстрировать</a:t>
            </a:r>
            <a:r>
              <a:rPr lang="ru-RU" dirty="0"/>
              <a:t> важность </a:t>
            </a:r>
            <a:r>
              <a:rPr lang="ru-RU" dirty="0" err="1"/>
              <a:t>корреетного</a:t>
            </a:r>
            <a:r>
              <a:rPr lang="ru-RU" dirty="0"/>
              <a:t> применения методов работы с данными. Их неправильное использование опасно тем, что вместо истинных ответов на исследовательские вопросы вы </a:t>
            </a:r>
            <a:r>
              <a:rPr lang="ru-RU" sz="3200" dirty="0">
                <a:solidFill>
                  <a:srgbClr val="C00000"/>
                </a:solidFill>
              </a:rPr>
              <a:t>получите полную чепуху</a:t>
            </a:r>
            <a:r>
              <a:rPr lang="ru-RU" dirty="0"/>
              <a:t>. Именно неверное применение статистических методов, </a:t>
            </a:r>
            <a:r>
              <a:rPr lang="ru-RU" dirty="0" err="1"/>
              <a:t>приводящее</a:t>
            </a:r>
            <a:r>
              <a:rPr lang="ru-RU" dirty="0"/>
              <a:t> к сомнительным результатам, сделало популярной присказку </a:t>
            </a:r>
            <a:r>
              <a:rPr lang="ru-RU" sz="3200" dirty="0">
                <a:solidFill>
                  <a:srgbClr val="C00000"/>
                </a:solidFill>
              </a:rPr>
              <a:t>про ложь, наглую ложь и статистику1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732198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1340768"/>
            <a:ext cx="8229600" cy="478539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dirty="0" smtClean="0"/>
              <a:t>Пространственные </a:t>
            </a:r>
            <a:r>
              <a:rPr lang="ru-RU" sz="1800" dirty="0"/>
              <a:t>данные (</a:t>
            </a:r>
            <a:r>
              <a:rPr lang="ru-RU" sz="1800" dirty="0" err="1"/>
              <a:t>cross</a:t>
            </a:r>
            <a:r>
              <a:rPr lang="ru-RU" sz="1800" dirty="0"/>
              <a:t> </a:t>
            </a:r>
            <a:r>
              <a:rPr lang="ru-RU" sz="1800" dirty="0" err="1"/>
              <a:t>section</a:t>
            </a:r>
            <a:r>
              <a:rPr lang="ru-RU" sz="1800" dirty="0"/>
              <a:t> </a:t>
            </a:r>
            <a:r>
              <a:rPr lang="ru-RU" sz="1800" dirty="0" err="1"/>
              <a:t>data</a:t>
            </a:r>
            <a:r>
              <a:rPr lang="ru-RU" sz="1800" dirty="0"/>
              <a:t>). </a:t>
            </a:r>
            <a:r>
              <a:rPr lang="ru-RU" sz="1800" dirty="0" smtClean="0"/>
              <a:t>Пространственными </a:t>
            </a:r>
            <a:r>
              <a:rPr lang="ru-RU" sz="1800" dirty="0"/>
              <a:t>называются данные, собранные о множестве объектов за один момент времени, например данные о ценах однокомнатных </a:t>
            </a:r>
            <a:r>
              <a:rPr lang="ru-RU" sz="1800" dirty="0" smtClean="0"/>
              <a:t>квартир </a:t>
            </a:r>
            <a:r>
              <a:rPr lang="ru-RU" sz="1800" dirty="0"/>
              <a:t>в </a:t>
            </a:r>
            <a:r>
              <a:rPr lang="ru-RU" sz="1800" dirty="0" smtClean="0"/>
              <a:t>Гулистане </a:t>
            </a:r>
            <a:r>
              <a:rPr lang="ru-RU" sz="1800" dirty="0"/>
              <a:t>в мае 2020 г. или данные о росте и весе тысячи </a:t>
            </a:r>
            <a:r>
              <a:rPr lang="ru-RU" sz="1800" dirty="0" smtClean="0"/>
              <a:t>индивидов </a:t>
            </a:r>
            <a:r>
              <a:rPr lang="ru-RU" sz="1800" dirty="0"/>
              <a:t>по состоянию на 1 сентября 2020 г. </a:t>
            </a:r>
            <a:r>
              <a:rPr lang="ru-RU" sz="1800" dirty="0" smtClean="0"/>
              <a:t>•</a:t>
            </a:r>
          </a:p>
          <a:p>
            <a:r>
              <a:rPr lang="ru-RU" sz="1800" dirty="0" smtClean="0"/>
              <a:t> </a:t>
            </a:r>
            <a:r>
              <a:rPr lang="ru-RU" sz="1800" dirty="0"/>
              <a:t>Временные ряды (</a:t>
            </a:r>
            <a:r>
              <a:rPr lang="ru-RU" sz="1800" dirty="0" err="1"/>
              <a:t>time</a:t>
            </a:r>
            <a:r>
              <a:rPr lang="ru-RU" sz="1800" dirty="0"/>
              <a:t> </a:t>
            </a:r>
            <a:r>
              <a:rPr lang="ru-RU" sz="1800" dirty="0" err="1"/>
              <a:t>series</a:t>
            </a:r>
            <a:r>
              <a:rPr lang="ru-RU" sz="1800" dirty="0"/>
              <a:t>). Под временным рядом понимаются данные об одном объекте, собранные в течение нескольких </a:t>
            </a:r>
            <a:r>
              <a:rPr lang="ru-RU" sz="1800" dirty="0" smtClean="0"/>
              <a:t>последовательных </a:t>
            </a:r>
            <a:r>
              <a:rPr lang="ru-RU" sz="1800" dirty="0"/>
              <a:t>тактов времени, например ежедневные данные о курсе доллара, собранные за год, или данные о росте и весе </a:t>
            </a:r>
            <a:r>
              <a:rPr lang="ru-RU" sz="1800" dirty="0" err="1"/>
              <a:t>Ивана</a:t>
            </a:r>
            <a:r>
              <a:rPr lang="ru-RU" sz="1800" dirty="0"/>
              <a:t> Петровича Сидорова, которые собирались 1-го числа каждого месяца на протяжении пяти лет. • </a:t>
            </a:r>
            <a:endParaRPr lang="ru-RU" sz="1800" dirty="0" smtClean="0"/>
          </a:p>
          <a:p>
            <a:r>
              <a:rPr lang="ru-RU" sz="1800" dirty="0" smtClean="0"/>
              <a:t>Панельные </a:t>
            </a:r>
            <a:r>
              <a:rPr lang="ru-RU" sz="1800" dirty="0"/>
              <a:t>данные (</a:t>
            </a:r>
            <a:r>
              <a:rPr lang="ru-RU" sz="1800" dirty="0" err="1"/>
              <a:t>panel</a:t>
            </a:r>
            <a:r>
              <a:rPr lang="ru-RU" sz="1800" dirty="0"/>
              <a:t> </a:t>
            </a:r>
            <a:r>
              <a:rPr lang="ru-RU" sz="1800" dirty="0" err="1"/>
              <a:t>data</a:t>
            </a:r>
            <a:r>
              <a:rPr lang="ru-RU" sz="1800" dirty="0"/>
              <a:t>). Панельными называются данные о нескольких объектах, измеренные в течение нескольких </a:t>
            </a:r>
            <a:r>
              <a:rPr lang="ru-RU" sz="1800" dirty="0" smtClean="0"/>
              <a:t>тактов </a:t>
            </a:r>
            <a:r>
              <a:rPr lang="ru-RU" sz="1800" dirty="0"/>
              <a:t>времени, например ежегодные данные об уровне инфляции в 50 развивающихся странах, собранные за 10 лет, или данные о </a:t>
            </a:r>
            <a:r>
              <a:rPr lang="ru-RU" sz="1800" dirty="0" err="1"/>
              <a:t>росте</a:t>
            </a:r>
            <a:r>
              <a:rPr lang="ru-RU" sz="1800" dirty="0"/>
              <a:t> и весе тысячи индивидов, по каждому из которых доступна информация за 12 месяцев.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548680"/>
            <a:ext cx="691276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Типы данных, используемых в эконометрике</a:t>
            </a: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962170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8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457200" y="1341438"/>
            <a:ext cx="8229600" cy="30241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3600" b="1" dirty="0"/>
              <a:t>Чем занимаются </a:t>
            </a:r>
            <a:r>
              <a:rPr lang="ru-RU" sz="3600" b="1" dirty="0" err="1"/>
              <a:t>эконометристы</a:t>
            </a:r>
            <a:endParaRPr lang="ru-RU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655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95536" y="1628800"/>
            <a:ext cx="8229600" cy="29523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В литературе можно встретить много определений </a:t>
            </a:r>
            <a:r>
              <a:rPr lang="ru-RU" sz="3600" dirty="0" err="1">
                <a:solidFill>
                  <a:schemeClr val="tx1"/>
                </a:solidFill>
              </a:rPr>
              <a:t>эконометриче</a:t>
            </a:r>
            <a:r>
              <a:rPr lang="ru-RU" sz="3600" dirty="0">
                <a:solidFill>
                  <a:schemeClr val="tx1"/>
                </a:solidFill>
              </a:rPr>
              <a:t>­</a:t>
            </a: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3600" dirty="0" err="1">
                <a:solidFill>
                  <a:schemeClr val="tx1"/>
                </a:solidFill>
              </a:rPr>
              <a:t>ской</a:t>
            </a:r>
            <a:r>
              <a:rPr lang="ru-RU" sz="3600" dirty="0">
                <a:solidFill>
                  <a:schemeClr val="tx1"/>
                </a:solidFill>
              </a:rPr>
              <a:t> науки. Например, такое.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	Эконометрика </a:t>
            </a:r>
            <a:r>
              <a:rPr lang="ru-RU" sz="3600" dirty="0"/>
              <a:t>— </a:t>
            </a:r>
            <a:r>
              <a:rPr lang="ru-RU" sz="3600" dirty="0">
                <a:solidFill>
                  <a:schemeClr val="tx1"/>
                </a:solidFill>
              </a:rPr>
              <a:t>это наука, изучающая количественные и качествен­</a:t>
            </a: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3600" dirty="0" err="1">
                <a:solidFill>
                  <a:schemeClr val="tx1"/>
                </a:solidFill>
              </a:rPr>
              <a:t>ные</a:t>
            </a:r>
            <a:r>
              <a:rPr lang="ru-RU" sz="3600" dirty="0">
                <a:solidFill>
                  <a:schemeClr val="tx1"/>
                </a:solidFill>
              </a:rPr>
              <a:t> экономические взаимосвязи с помощью математических и стати­</a:t>
            </a: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3600" dirty="0" err="1">
                <a:solidFill>
                  <a:schemeClr val="tx1"/>
                </a:solidFill>
              </a:rPr>
              <a:t>стических</a:t>
            </a:r>
            <a:r>
              <a:rPr lang="ru-RU" sz="3600" dirty="0">
                <a:solidFill>
                  <a:schemeClr val="tx1"/>
                </a:solidFill>
              </a:rPr>
              <a:t> методов и моделей.</a:t>
            </a:r>
            <a:endParaRPr lang="ru-RU" sz="3600" dirty="0" smtClean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/>
            <a:r>
              <a:rPr lang="ru-RU" sz="2400" b="1" dirty="0"/>
              <a:t>Однако лучше всего для понимания того, что представляет собой эконометрика, выяснить, какие задачи можно решать с ее помощью: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76872"/>
            <a:ext cx="8229600" cy="420012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None/>
            </a:pPr>
            <a:r>
              <a:rPr lang="ru-RU" sz="2800" b="1" dirty="0"/>
              <a:t>1) проводить описательный (дескриптивный) анализ;</a:t>
            </a:r>
          </a:p>
          <a:p>
            <a:pPr marL="0" indent="0">
              <a:buNone/>
            </a:pPr>
            <a:r>
              <a:rPr lang="ru-RU" sz="2800" b="1" dirty="0"/>
              <a:t>2) выявлять причинно-следственные связи между переменными;</a:t>
            </a:r>
          </a:p>
          <a:p>
            <a:pPr marL="0" indent="0">
              <a:buNone/>
            </a:pPr>
            <a:r>
              <a:rPr lang="ru-RU" sz="2800" b="1" dirty="0"/>
              <a:t>3) заниматься прогнозированием.</a:t>
            </a:r>
            <a:endParaRPr lang="ru-RU" sz="2800" b="1" dirty="0" smtClean="0"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Некоторым исследователям интересно, </a:t>
            </a:r>
            <a:r>
              <a:rPr lang="ru-RU" dirty="0" smtClean="0"/>
              <a:t>есть </a:t>
            </a:r>
            <a:r>
              <a:rPr lang="ru-RU" dirty="0"/>
              <a:t>ли корреляция между здоровым образом жизни (скажем, </a:t>
            </a:r>
            <a:r>
              <a:rPr lang="ru-RU" dirty="0" smtClean="0"/>
              <a:t>количест­вом </a:t>
            </a:r>
            <a:r>
              <a:rPr lang="ru-RU" dirty="0"/>
              <a:t>времени, которое индивид в течение месяца посвящает </a:t>
            </a:r>
            <a:r>
              <a:rPr lang="ru-RU" dirty="0" smtClean="0"/>
              <a:t>трениров­кам</a:t>
            </a:r>
            <a:r>
              <a:rPr lang="ru-RU" dirty="0"/>
              <a:t>) и заработной платой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548680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2800" b="1" dirty="0" smtClean="0"/>
              <a:t>проводить описательный (дескриптивный) анализ;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9532" y="3789040"/>
            <a:ext cx="8280920" cy="20313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Мы сознательно выбрали пример, в котором причинно-следственная связь может быть направлена в обе стороны: с одной стороны, люди в хорошей спортивной форме могут иметь более высокую производительность на работе, что способствует увеличению зарплаты; с другой стороны, более состоятельные люди имеют больше возможностей для занятий спортом, так как им легче позволить себе необходимую экипировку или абоне­мент в спортзал.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56666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выявлять причинно-следственные связи между переменными;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488160"/>
          </a:xfrm>
        </p:spPr>
        <p:txBody>
          <a:bodyPr/>
          <a:lstStyle/>
          <a:p>
            <a:r>
              <a:rPr lang="ru-RU" dirty="0"/>
              <a:t>В отличие от предыдущего случая здесь речь идет не просто о </a:t>
            </a:r>
            <a:r>
              <a:rPr lang="ru-RU" dirty="0" smtClean="0"/>
              <a:t>на­личии </a:t>
            </a:r>
            <a:r>
              <a:rPr lang="ru-RU" dirty="0"/>
              <a:t>корреляции, а о попытке ответа на вопрос: является ли </a:t>
            </a:r>
            <a:r>
              <a:rPr lang="ru-RU" dirty="0" smtClean="0"/>
              <a:t>измене­ние </a:t>
            </a:r>
            <a:r>
              <a:rPr lang="ru-RU" dirty="0"/>
              <a:t>переменной X причиной изменения переменной </a:t>
            </a:r>
            <a:r>
              <a:rPr lang="ru-RU" dirty="0" smtClean="0"/>
              <a:t>Y</a:t>
            </a:r>
            <a:r>
              <a:rPr lang="ru-RU" dirty="0"/>
              <a:t> </a:t>
            </a:r>
            <a:r>
              <a:rPr lang="ru-RU" dirty="0" smtClean="0"/>
              <a:t>?</a:t>
            </a:r>
          </a:p>
          <a:p>
            <a:endParaRPr lang="ru-RU" dirty="0"/>
          </a:p>
          <a:p>
            <a:r>
              <a:rPr lang="ru-RU" dirty="0">
                <a:solidFill>
                  <a:srgbClr val="C00000"/>
                </a:solidFill>
              </a:rPr>
              <a:t>Идея о том, что </a:t>
            </a:r>
            <a:r>
              <a:rPr lang="ru-RU" dirty="0" smtClean="0">
                <a:solidFill>
                  <a:srgbClr val="C00000"/>
                </a:solidFill>
              </a:rPr>
              <a:t>корреляция </a:t>
            </a:r>
            <a:r>
              <a:rPr lang="ru-RU" dirty="0">
                <a:solidFill>
                  <a:srgbClr val="C00000"/>
                </a:solidFill>
              </a:rPr>
              <a:t>и причинно-следственная связь — это совсем не одно и то </a:t>
            </a:r>
            <a:r>
              <a:rPr lang="ru-RU" dirty="0" smtClean="0">
                <a:solidFill>
                  <a:srgbClr val="C00000"/>
                </a:solidFill>
              </a:rPr>
              <a:t>же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067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/>
          </p:nvPr>
        </p:nvSpPr>
        <p:spPr>
          <a:xfrm>
            <a:off x="914400" y="3212976"/>
            <a:ext cx="8229600" cy="4627389"/>
          </a:xfrm>
        </p:spPr>
        <p:txBody>
          <a:bodyPr/>
          <a:lstStyle/>
          <a:p>
            <a:r>
              <a:rPr lang="ru-RU" dirty="0" smtClean="0"/>
              <a:t>1</a:t>
            </a:r>
            <a:r>
              <a:rPr lang="ru-RU" dirty="0"/>
              <a:t>. Что произойдет с уровнем преступности, если принять закон, </a:t>
            </a:r>
            <a:r>
              <a:rPr lang="ru-RU" dirty="0" smtClean="0"/>
              <a:t>раз­решающий </a:t>
            </a:r>
            <a:r>
              <a:rPr lang="ru-RU" dirty="0"/>
              <a:t>гражданам носить личное огнестрельное оружие?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980728"/>
            <a:ext cx="7776864" cy="138499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 smtClean="0"/>
              <a:t>Приведем несколько вопросов о причинно-следственных связях, на которые умеют отвечать </a:t>
            </a:r>
            <a:r>
              <a:rPr lang="ru-RU" sz="2800" dirty="0" err="1" smtClean="0"/>
              <a:t>эконометристы</a:t>
            </a:r>
            <a:r>
              <a:rPr lang="ru-RU" sz="2800" dirty="0" smtClean="0"/>
              <a:t>:</a:t>
            </a:r>
            <a:endParaRPr lang="ru-RU" sz="2800" dirty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67544" y="1006475"/>
            <a:ext cx="8229600" cy="5851525"/>
          </a:xfrm>
        </p:spPr>
        <p:txBody>
          <a:bodyPr/>
          <a:lstStyle/>
          <a:p>
            <a:r>
              <a:rPr lang="ru-RU" dirty="0"/>
              <a:t>при наличии достаточного массива данных </a:t>
            </a:r>
          </a:p>
          <a:p>
            <a:r>
              <a:rPr lang="ru-RU" dirty="0"/>
              <a:t>ответ на этот вопрос вполне может быть получен с помощью </a:t>
            </a:r>
            <a:r>
              <a:rPr lang="ru-RU" dirty="0" smtClean="0"/>
              <a:t>подходя­щих </a:t>
            </a:r>
            <a:r>
              <a:rPr lang="ru-RU" dirty="0"/>
              <a:t>эконометрических методов. Мы обратимся к этому примеру в </a:t>
            </a:r>
            <a:r>
              <a:rPr lang="ru-RU" dirty="0" smtClean="0"/>
              <a:t>гла­ве</a:t>
            </a:r>
            <a:r>
              <a:rPr lang="ru-RU" dirty="0"/>
              <a:t>, посвященной панельным данным.</a:t>
            </a:r>
          </a:p>
        </p:txBody>
      </p:sp>
    </p:spTree>
    <p:extLst>
      <p:ext uri="{BB962C8B-B14F-4D97-AF65-F5344CB8AC3E}">
        <p14:creationId xmlns:p14="http://schemas.microsoft.com/office/powerpoint/2010/main" val="8823571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3335</TotalTime>
  <Words>1514</Words>
  <Application>Microsoft Office PowerPoint</Application>
  <PresentationFormat>Экран (4:3)</PresentationFormat>
  <Paragraphs>62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Garamond</vt:lpstr>
      <vt:lpstr>Wingdings</vt:lpstr>
      <vt:lpstr>Times New Roman</vt:lpstr>
      <vt:lpstr>Symbol</vt:lpstr>
      <vt:lpstr>Ясность</vt:lpstr>
      <vt:lpstr>Ошибки совершать не страшно. Главное каждый раз ошибаться в чем-то новом.</vt:lpstr>
      <vt:lpstr>Информационная обеспечение эконометрических моделей</vt:lpstr>
      <vt:lpstr>Чем занимаются эконометристы</vt:lpstr>
      <vt:lpstr>В литературе можно встретить много определений эконометриче­ ской науки. Например, такое.  Эконометрика — это наука, изучающая количественные и качествен­ ные экономические взаимосвязи с помощью математических и стати­ стических методов и моделей.</vt:lpstr>
      <vt:lpstr>Однако лучше всего для понимания того, что представляет собой эконометрика, выяснить, какие задачи можно решать с ее помощью:</vt:lpstr>
      <vt:lpstr>Презентация PowerPoint</vt:lpstr>
      <vt:lpstr>выявлять причинно-следственные связи между переменными;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</dc:title>
  <dc:creator>Никитин</dc:creator>
  <cp:lastModifiedBy>Эшпулатов Достонбек</cp:lastModifiedBy>
  <cp:revision>222</cp:revision>
  <cp:lastPrinted>1601-01-01T00:00:00Z</cp:lastPrinted>
  <dcterms:created xsi:type="dcterms:W3CDTF">2004-04-02T16:29:21Z</dcterms:created>
  <dcterms:modified xsi:type="dcterms:W3CDTF">2022-09-16T21:31:51Z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  <property fmtid="{D5CDD505-2E9C-101B-9397-08002B2CF9AE}" pid="3" name="LCID">
    <vt:i4>1049</vt:i4>
  </property>
</Properties>
</file>